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1" r:id="rId2"/>
    <p:sldId id="302" r:id="rId3"/>
    <p:sldId id="303" r:id="rId4"/>
    <p:sldId id="307" r:id="rId5"/>
    <p:sldId id="305" r:id="rId6"/>
    <p:sldId id="288" r:id="rId7"/>
    <p:sldId id="289" r:id="rId8"/>
    <p:sldId id="295" r:id="rId9"/>
    <p:sldId id="291" r:id="rId10"/>
    <p:sldId id="292" r:id="rId11"/>
    <p:sldId id="293" r:id="rId12"/>
    <p:sldId id="294" r:id="rId13"/>
    <p:sldId id="306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pos="7106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1049" userDrawn="1">
          <p15:clr>
            <a:srgbClr val="A4A3A4"/>
          </p15:clr>
        </p15:guide>
        <p15:guide id="9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5BB"/>
    <a:srgbClr val="CC4F3B"/>
    <a:srgbClr val="EBF7E5"/>
    <a:srgbClr val="F8FCF6"/>
    <a:srgbClr val="BF3E1B"/>
    <a:srgbClr val="2A5B79"/>
    <a:srgbClr val="324853"/>
    <a:srgbClr val="194889"/>
    <a:srgbClr val="22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34" y="1042"/>
      </p:cViewPr>
      <p:guideLst>
        <p:guide orient="horz" pos="2183"/>
        <p:guide pos="3795"/>
        <p:guide pos="7106"/>
        <p:guide pos="551"/>
        <p:guide orient="horz" pos="527"/>
        <p:guide orient="horz" pos="3816"/>
        <p:guide orient="horz" pos="1049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C8287-CA0D-4129-A0FA-BE5BB849AE9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769D3-A305-4183-BE92-92C9EF06D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8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7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B32147-FDDA-4417-AB5C-77DD2045EC6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61B77A-D751-42E6-8C84-7E927EAD69E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381" y="614306"/>
            <a:ext cx="10049428" cy="7794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381" y="1825625"/>
            <a:ext cx="1052169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8259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2"/>
                </a:solidFill>
              </a:defRPr>
            </a:lvl1pPr>
          </a:lstStyle>
          <a:p>
            <a:fld id="{7944A037-37C3-441E-8343-0846A3B20FC2}" type="datetime1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381" y="6325638"/>
            <a:ext cx="1957988" cy="365125"/>
          </a:xfrm>
        </p:spPr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7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1013C4-A2A8-4F17-AA2C-C5BD6165097D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4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8D2137-C846-4614-A154-43AC9E78B2EC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0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FA0F25-359C-43CF-89A4-80F672A33310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62AC17-6E9C-47D9-97D3-FE4834801C70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0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D6F42A-5468-4A2B-80CE-22A97B5F86CF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0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2D3AEB-DFC4-46EA-B8FC-DAB904D52A8F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2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432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3D99FD-A457-40FF-BBAC-D42F578E2294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26938" y="415329"/>
            <a:ext cx="91409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5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921" y="614306"/>
            <a:ext cx="10049428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5921" y="1465346"/>
            <a:ext cx="10521696" cy="452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921" y="6325638"/>
            <a:ext cx="195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 rot="16200000">
            <a:off x="10905703" y="5643207"/>
            <a:ext cx="1614673" cy="287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accent2"/>
                </a:solidFill>
                <a:latin typeface="+mj-lt"/>
              </a:rPr>
              <a:t>www.eco.com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6200000">
            <a:off x="11110793" y="418960"/>
            <a:ext cx="1198437" cy="491399"/>
            <a:chOff x="10993563" y="735481"/>
            <a:chExt cx="1198437" cy="491399"/>
          </a:xfrm>
        </p:grpSpPr>
        <p:grpSp>
          <p:nvGrpSpPr>
            <p:cNvPr id="23" name="Group 8"/>
            <p:cNvGrpSpPr>
              <a:grpSpLocks noChangeAspect="1"/>
            </p:cNvGrpSpPr>
            <p:nvPr/>
          </p:nvGrpSpPr>
          <p:grpSpPr bwMode="auto">
            <a:xfrm>
              <a:off x="10993563" y="772812"/>
              <a:ext cx="287277" cy="454068"/>
              <a:chOff x="3200" y="1150"/>
              <a:chExt cx="1278" cy="2020"/>
            </a:xfrm>
            <a:solidFill>
              <a:schemeClr val="accent2"/>
            </a:solidFill>
          </p:grpSpPr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3827" y="1861"/>
                <a:ext cx="0" cy="1299"/>
              </a:xfrm>
              <a:custGeom>
                <a:avLst/>
                <a:gdLst>
                  <a:gd name="T0" fmla="*/ 0 h 1299"/>
                  <a:gd name="T1" fmla="*/ 1299 h 1299"/>
                  <a:gd name="T2" fmla="*/ 0 h 12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99">
                    <a:moveTo>
                      <a:pt x="0" y="0"/>
                    </a:moveTo>
                    <a:lnTo>
                      <a:pt x="0" y="12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827" y="1861"/>
                <a:ext cx="0" cy="1299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3779" y="1871"/>
                <a:ext cx="114" cy="12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3836" y="1861"/>
                <a:ext cx="0" cy="180"/>
              </a:xfrm>
              <a:custGeom>
                <a:avLst/>
                <a:gdLst>
                  <a:gd name="T0" fmla="*/ 180 h 180"/>
                  <a:gd name="T1" fmla="*/ 0 h 180"/>
                  <a:gd name="T2" fmla="*/ 18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V="1">
                <a:off x="3836" y="1861"/>
                <a:ext cx="0" cy="18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14"/>
              <p:cNvSpPr>
                <a:spLocks noChangeArrowheads="1"/>
              </p:cNvSpPr>
              <p:nvPr/>
            </p:nvSpPr>
            <p:spPr bwMode="auto">
              <a:xfrm>
                <a:off x="3798" y="1871"/>
                <a:ext cx="86" cy="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3625" y="1150"/>
                <a:ext cx="439" cy="789"/>
              </a:xfrm>
              <a:custGeom>
                <a:avLst/>
                <a:gdLst>
                  <a:gd name="T0" fmla="*/ 90 w 185"/>
                  <a:gd name="T1" fmla="*/ 333 h 333"/>
                  <a:gd name="T2" fmla="*/ 79 w 185"/>
                  <a:gd name="T3" fmla="*/ 326 h 333"/>
                  <a:gd name="T4" fmla="*/ 10 w 185"/>
                  <a:gd name="T5" fmla="*/ 217 h 333"/>
                  <a:gd name="T6" fmla="*/ 76 w 185"/>
                  <a:gd name="T7" fmla="*/ 18 h 333"/>
                  <a:gd name="T8" fmla="*/ 90 w 185"/>
                  <a:gd name="T9" fmla="*/ 0 h 333"/>
                  <a:gd name="T10" fmla="*/ 104 w 185"/>
                  <a:gd name="T11" fmla="*/ 17 h 333"/>
                  <a:gd name="T12" fmla="*/ 173 w 185"/>
                  <a:gd name="T13" fmla="*/ 209 h 333"/>
                  <a:gd name="T14" fmla="*/ 99 w 185"/>
                  <a:gd name="T15" fmla="*/ 326 h 333"/>
                  <a:gd name="T16" fmla="*/ 90 w 185"/>
                  <a:gd name="T17" fmla="*/ 333 h 333"/>
                  <a:gd name="T18" fmla="*/ 91 w 185"/>
                  <a:gd name="T19" fmla="*/ 59 h 333"/>
                  <a:gd name="T20" fmla="*/ 46 w 185"/>
                  <a:gd name="T21" fmla="*/ 210 h 333"/>
                  <a:gd name="T22" fmla="*/ 89 w 185"/>
                  <a:gd name="T23" fmla="*/ 288 h 333"/>
                  <a:gd name="T24" fmla="*/ 137 w 185"/>
                  <a:gd name="T25" fmla="*/ 205 h 333"/>
                  <a:gd name="T26" fmla="*/ 91 w 185"/>
                  <a:gd name="T27" fmla="*/ 5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333">
                    <a:moveTo>
                      <a:pt x="90" y="333"/>
                    </a:moveTo>
                    <a:cubicBezTo>
                      <a:pt x="79" y="326"/>
                      <a:pt x="79" y="326"/>
                      <a:pt x="79" y="326"/>
                    </a:cubicBezTo>
                    <a:cubicBezTo>
                      <a:pt x="77" y="325"/>
                      <a:pt x="23" y="289"/>
                      <a:pt x="10" y="217"/>
                    </a:cubicBezTo>
                    <a:cubicBezTo>
                      <a:pt x="0" y="156"/>
                      <a:pt x="22" y="89"/>
                      <a:pt x="76" y="1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7" y="21"/>
                      <a:pt x="185" y="112"/>
                      <a:pt x="173" y="209"/>
                    </a:cubicBezTo>
                    <a:cubicBezTo>
                      <a:pt x="167" y="255"/>
                      <a:pt x="143" y="294"/>
                      <a:pt x="99" y="326"/>
                    </a:cubicBezTo>
                    <a:lnTo>
                      <a:pt x="90" y="333"/>
                    </a:lnTo>
                    <a:close/>
                    <a:moveTo>
                      <a:pt x="91" y="59"/>
                    </a:moveTo>
                    <a:cubicBezTo>
                      <a:pt x="53" y="114"/>
                      <a:pt x="38" y="165"/>
                      <a:pt x="46" y="210"/>
                    </a:cubicBezTo>
                    <a:cubicBezTo>
                      <a:pt x="52" y="250"/>
                      <a:pt x="76" y="276"/>
                      <a:pt x="89" y="288"/>
                    </a:cubicBezTo>
                    <a:cubicBezTo>
                      <a:pt x="117" y="265"/>
                      <a:pt x="133" y="237"/>
                      <a:pt x="137" y="205"/>
                    </a:cubicBezTo>
                    <a:cubicBezTo>
                      <a:pt x="144" y="147"/>
                      <a:pt x="111" y="88"/>
                      <a:pt x="9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/>
              </p:cNvSpPr>
              <p:nvPr/>
            </p:nvSpPr>
            <p:spPr bwMode="auto">
              <a:xfrm>
                <a:off x="3872" y="2205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 flipV="1">
                <a:off x="3872" y="2205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/>
              </p:cNvSpPr>
              <p:nvPr/>
            </p:nvSpPr>
            <p:spPr bwMode="auto">
              <a:xfrm>
                <a:off x="3822" y="2177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6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6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3898" y="1662"/>
                <a:ext cx="580" cy="590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5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2 h 249"/>
                  <a:gd name="T16" fmla="*/ 218 w 244"/>
                  <a:gd name="T17" fmla="*/ 133 h 249"/>
                  <a:gd name="T18" fmla="*/ 58 w 244"/>
                  <a:gd name="T19" fmla="*/ 249 h 249"/>
                  <a:gd name="T20" fmla="*/ 49 w 244"/>
                  <a:gd name="T21" fmla="*/ 212 h 249"/>
                  <a:gd name="T22" fmla="*/ 58 w 244"/>
                  <a:gd name="T23" fmla="*/ 213 h 249"/>
                  <a:gd name="T24" fmla="*/ 185 w 244"/>
                  <a:gd name="T25" fmla="*/ 119 h 249"/>
                  <a:gd name="T26" fmla="*/ 205 w 244"/>
                  <a:gd name="T27" fmla="*/ 44 h 249"/>
                  <a:gd name="T28" fmla="*/ 70 w 244"/>
                  <a:gd name="T29" fmla="*/ 126 h 249"/>
                  <a:gd name="T30" fmla="*/ 49 w 244"/>
                  <a:gd name="T31" fmla="*/ 212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5"/>
                      <a:pt x="19" y="245"/>
                      <a:pt x="19" y="245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8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3" y="25"/>
                      <a:pt x="241" y="78"/>
                      <a:pt x="218" y="133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2"/>
                    </a:moveTo>
                    <a:cubicBezTo>
                      <a:pt x="52" y="212"/>
                      <a:pt x="55" y="213"/>
                      <a:pt x="58" y="213"/>
                    </a:cubicBezTo>
                    <a:cubicBezTo>
                      <a:pt x="116" y="213"/>
                      <a:pt x="159" y="181"/>
                      <a:pt x="185" y="119"/>
                    </a:cubicBezTo>
                    <a:cubicBezTo>
                      <a:pt x="197" y="91"/>
                      <a:pt x="203" y="63"/>
                      <a:pt x="205" y="44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59"/>
                      <a:pt x="47" y="194"/>
                      <a:pt x="49" y="2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2"/>
              <p:cNvSpPr>
                <a:spLocks/>
              </p:cNvSpPr>
              <p:nvPr/>
            </p:nvSpPr>
            <p:spPr bwMode="auto">
              <a:xfrm>
                <a:off x="3872" y="2788"/>
                <a:ext cx="126" cy="138"/>
              </a:xfrm>
              <a:custGeom>
                <a:avLst/>
                <a:gdLst>
                  <a:gd name="T0" fmla="*/ 0 w 126"/>
                  <a:gd name="T1" fmla="*/ 138 h 138"/>
                  <a:gd name="T2" fmla="*/ 126 w 126"/>
                  <a:gd name="T3" fmla="*/ 0 h 138"/>
                  <a:gd name="T4" fmla="*/ 0 w 126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6" h="138">
                    <a:moveTo>
                      <a:pt x="0" y="138"/>
                    </a:moveTo>
                    <a:lnTo>
                      <a:pt x="126" y="0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23"/>
              <p:cNvSpPr>
                <a:spLocks noChangeShapeType="1"/>
              </p:cNvSpPr>
              <p:nvPr/>
            </p:nvSpPr>
            <p:spPr bwMode="auto">
              <a:xfrm flipV="1">
                <a:off x="3872" y="2788"/>
                <a:ext cx="126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4"/>
              <p:cNvSpPr>
                <a:spLocks/>
              </p:cNvSpPr>
              <p:nvPr/>
            </p:nvSpPr>
            <p:spPr bwMode="auto">
              <a:xfrm>
                <a:off x="3822" y="2760"/>
                <a:ext cx="188" cy="194"/>
              </a:xfrm>
              <a:custGeom>
                <a:avLst/>
                <a:gdLst>
                  <a:gd name="T0" fmla="*/ 62 w 188"/>
                  <a:gd name="T1" fmla="*/ 194 h 194"/>
                  <a:gd name="T2" fmla="*/ 0 w 188"/>
                  <a:gd name="T3" fmla="*/ 137 h 194"/>
                  <a:gd name="T4" fmla="*/ 124 w 188"/>
                  <a:gd name="T5" fmla="*/ 0 h 194"/>
                  <a:gd name="T6" fmla="*/ 188 w 188"/>
                  <a:gd name="T7" fmla="*/ 59 h 194"/>
                  <a:gd name="T8" fmla="*/ 62 w 188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194">
                    <a:moveTo>
                      <a:pt x="62" y="194"/>
                    </a:moveTo>
                    <a:lnTo>
                      <a:pt x="0" y="137"/>
                    </a:lnTo>
                    <a:lnTo>
                      <a:pt x="124" y="0"/>
                    </a:lnTo>
                    <a:lnTo>
                      <a:pt x="188" y="59"/>
                    </a:lnTo>
                    <a:lnTo>
                      <a:pt x="62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"/>
              <p:cNvSpPr>
                <a:spLocks noEditPoints="1"/>
              </p:cNvSpPr>
              <p:nvPr/>
            </p:nvSpPr>
            <p:spPr bwMode="auto">
              <a:xfrm>
                <a:off x="3898" y="2245"/>
                <a:ext cx="580" cy="591"/>
              </a:xfrm>
              <a:custGeom>
                <a:avLst/>
                <a:gdLst>
                  <a:gd name="T0" fmla="*/ 58 w 244"/>
                  <a:gd name="T1" fmla="*/ 249 h 249"/>
                  <a:gd name="T2" fmla="*/ 32 w 244"/>
                  <a:gd name="T3" fmla="*/ 247 h 249"/>
                  <a:gd name="T4" fmla="*/ 19 w 244"/>
                  <a:gd name="T5" fmla="*/ 246 h 249"/>
                  <a:gd name="T6" fmla="*/ 16 w 244"/>
                  <a:gd name="T7" fmla="*/ 234 h 249"/>
                  <a:gd name="T8" fmla="*/ 39 w 244"/>
                  <a:gd name="T9" fmla="*/ 107 h 249"/>
                  <a:gd name="T10" fmla="*/ 222 w 244"/>
                  <a:gd name="T11" fmla="*/ 4 h 249"/>
                  <a:gd name="T12" fmla="*/ 244 w 244"/>
                  <a:gd name="T13" fmla="*/ 0 h 249"/>
                  <a:gd name="T14" fmla="*/ 244 w 244"/>
                  <a:gd name="T15" fmla="*/ 23 h 249"/>
                  <a:gd name="T16" fmla="*/ 218 w 244"/>
                  <a:gd name="T17" fmla="*/ 134 h 249"/>
                  <a:gd name="T18" fmla="*/ 58 w 244"/>
                  <a:gd name="T19" fmla="*/ 249 h 249"/>
                  <a:gd name="T20" fmla="*/ 49 w 244"/>
                  <a:gd name="T21" fmla="*/ 213 h 249"/>
                  <a:gd name="T22" fmla="*/ 58 w 244"/>
                  <a:gd name="T23" fmla="*/ 213 h 249"/>
                  <a:gd name="T24" fmla="*/ 205 w 244"/>
                  <a:gd name="T25" fmla="*/ 45 h 249"/>
                  <a:gd name="T26" fmla="*/ 70 w 244"/>
                  <a:gd name="T27" fmla="*/ 126 h 249"/>
                  <a:gd name="T28" fmla="*/ 49 w 244"/>
                  <a:gd name="T29" fmla="*/ 21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4" h="249">
                    <a:moveTo>
                      <a:pt x="58" y="249"/>
                    </a:moveTo>
                    <a:cubicBezTo>
                      <a:pt x="49" y="249"/>
                      <a:pt x="40" y="248"/>
                      <a:pt x="32" y="247"/>
                    </a:cubicBezTo>
                    <a:cubicBezTo>
                      <a:pt x="19" y="246"/>
                      <a:pt x="19" y="246"/>
                      <a:pt x="19" y="246"/>
                    </a:cubicBezTo>
                    <a:cubicBezTo>
                      <a:pt x="16" y="234"/>
                      <a:pt x="16" y="234"/>
                      <a:pt x="16" y="234"/>
                    </a:cubicBezTo>
                    <a:cubicBezTo>
                      <a:pt x="16" y="231"/>
                      <a:pt x="0" y="169"/>
                      <a:pt x="39" y="107"/>
                    </a:cubicBezTo>
                    <a:cubicBezTo>
                      <a:pt x="72" y="55"/>
                      <a:pt x="134" y="20"/>
                      <a:pt x="222" y="4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23"/>
                      <a:pt x="244" y="23"/>
                      <a:pt x="244" y="23"/>
                    </a:cubicBezTo>
                    <a:cubicBezTo>
                      <a:pt x="243" y="25"/>
                      <a:pt x="241" y="79"/>
                      <a:pt x="218" y="134"/>
                    </a:cubicBezTo>
                    <a:cubicBezTo>
                      <a:pt x="187" y="209"/>
                      <a:pt x="131" y="249"/>
                      <a:pt x="58" y="249"/>
                    </a:cubicBezTo>
                    <a:close/>
                    <a:moveTo>
                      <a:pt x="49" y="213"/>
                    </a:moveTo>
                    <a:cubicBezTo>
                      <a:pt x="52" y="213"/>
                      <a:pt x="55" y="213"/>
                      <a:pt x="58" y="213"/>
                    </a:cubicBezTo>
                    <a:cubicBezTo>
                      <a:pt x="170" y="213"/>
                      <a:pt x="198" y="96"/>
                      <a:pt x="205" y="45"/>
                    </a:cubicBezTo>
                    <a:cubicBezTo>
                      <a:pt x="140" y="60"/>
                      <a:pt x="94" y="87"/>
                      <a:pt x="70" y="126"/>
                    </a:cubicBezTo>
                    <a:cubicBezTo>
                      <a:pt x="48" y="160"/>
                      <a:pt x="47" y="195"/>
                      <a:pt x="49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3699" y="2205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8"/>
              <p:cNvSpPr>
                <a:spLocks noChangeShapeType="1"/>
              </p:cNvSpPr>
              <p:nvPr/>
            </p:nvSpPr>
            <p:spPr bwMode="auto">
              <a:xfrm flipH="1" flipV="1">
                <a:off x="3699" y="2205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3668" y="2177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6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6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1"/>
              <p:cNvSpPr>
                <a:spLocks noEditPoints="1"/>
              </p:cNvSpPr>
              <p:nvPr/>
            </p:nvSpPr>
            <p:spPr bwMode="auto">
              <a:xfrm>
                <a:off x="3200" y="1662"/>
                <a:ext cx="579" cy="598"/>
              </a:xfrm>
              <a:custGeom>
                <a:avLst/>
                <a:gdLst>
                  <a:gd name="T0" fmla="*/ 186 w 244"/>
                  <a:gd name="T1" fmla="*/ 252 h 252"/>
                  <a:gd name="T2" fmla="*/ 186 w 244"/>
                  <a:gd name="T3" fmla="*/ 252 h 252"/>
                  <a:gd name="T4" fmla="*/ 26 w 244"/>
                  <a:gd name="T5" fmla="*/ 135 h 252"/>
                  <a:gd name="T6" fmla="*/ 0 w 244"/>
                  <a:gd name="T7" fmla="*/ 23 h 252"/>
                  <a:gd name="T8" fmla="*/ 0 w 244"/>
                  <a:gd name="T9" fmla="*/ 0 h 252"/>
                  <a:gd name="T10" fmla="*/ 22 w 244"/>
                  <a:gd name="T11" fmla="*/ 4 h 252"/>
                  <a:gd name="T12" fmla="*/ 205 w 244"/>
                  <a:gd name="T13" fmla="*/ 107 h 252"/>
                  <a:gd name="T14" fmla="*/ 228 w 244"/>
                  <a:gd name="T15" fmla="*/ 234 h 252"/>
                  <a:gd name="T16" fmla="*/ 225 w 244"/>
                  <a:gd name="T17" fmla="*/ 246 h 252"/>
                  <a:gd name="T18" fmla="*/ 212 w 244"/>
                  <a:gd name="T19" fmla="*/ 249 h 252"/>
                  <a:gd name="T20" fmla="*/ 186 w 244"/>
                  <a:gd name="T21" fmla="*/ 252 h 252"/>
                  <a:gd name="T22" fmla="*/ 39 w 244"/>
                  <a:gd name="T23" fmla="*/ 46 h 252"/>
                  <a:gd name="T24" fmla="*/ 186 w 244"/>
                  <a:gd name="T25" fmla="*/ 216 h 252"/>
                  <a:gd name="T26" fmla="*/ 186 w 244"/>
                  <a:gd name="T27" fmla="*/ 216 h 252"/>
                  <a:gd name="T28" fmla="*/ 195 w 244"/>
                  <a:gd name="T29" fmla="*/ 214 h 252"/>
                  <a:gd name="T30" fmla="*/ 174 w 244"/>
                  <a:gd name="T31" fmla="*/ 127 h 252"/>
                  <a:gd name="T32" fmla="*/ 39 w 244"/>
                  <a:gd name="T33" fmla="*/ 4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2">
                    <a:moveTo>
                      <a:pt x="186" y="252"/>
                    </a:moveTo>
                    <a:cubicBezTo>
                      <a:pt x="186" y="252"/>
                      <a:pt x="186" y="252"/>
                      <a:pt x="186" y="252"/>
                    </a:cubicBezTo>
                    <a:cubicBezTo>
                      <a:pt x="113" y="252"/>
                      <a:pt x="57" y="210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5"/>
                      <a:pt x="205" y="107"/>
                    </a:cubicBezTo>
                    <a:cubicBezTo>
                      <a:pt x="244" y="169"/>
                      <a:pt x="228" y="231"/>
                      <a:pt x="228" y="234"/>
                    </a:cubicBezTo>
                    <a:cubicBezTo>
                      <a:pt x="225" y="246"/>
                      <a:pt x="225" y="246"/>
                      <a:pt x="225" y="246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2"/>
                      <a:pt x="186" y="252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6"/>
                      <a:pt x="186" y="216"/>
                    </a:cubicBezTo>
                    <a:cubicBezTo>
                      <a:pt x="186" y="216"/>
                      <a:pt x="186" y="216"/>
                      <a:pt x="186" y="216"/>
                    </a:cubicBezTo>
                    <a:cubicBezTo>
                      <a:pt x="189" y="216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7"/>
                    </a:cubicBezTo>
                    <a:cubicBezTo>
                      <a:pt x="150" y="89"/>
                      <a:pt x="104" y="61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2"/>
              <p:cNvSpPr>
                <a:spLocks/>
              </p:cNvSpPr>
              <p:nvPr/>
            </p:nvSpPr>
            <p:spPr bwMode="auto">
              <a:xfrm>
                <a:off x="3699" y="2788"/>
                <a:ext cx="125" cy="138"/>
              </a:xfrm>
              <a:custGeom>
                <a:avLst/>
                <a:gdLst>
                  <a:gd name="T0" fmla="*/ 125 w 125"/>
                  <a:gd name="T1" fmla="*/ 138 h 138"/>
                  <a:gd name="T2" fmla="*/ 0 w 125"/>
                  <a:gd name="T3" fmla="*/ 0 h 138"/>
                  <a:gd name="T4" fmla="*/ 125 w 125"/>
                  <a:gd name="T5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" h="138">
                    <a:moveTo>
                      <a:pt x="125" y="138"/>
                    </a:moveTo>
                    <a:lnTo>
                      <a:pt x="0" y="0"/>
                    </a:lnTo>
                    <a:lnTo>
                      <a:pt x="125" y="1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33"/>
              <p:cNvSpPr>
                <a:spLocks noChangeShapeType="1"/>
              </p:cNvSpPr>
              <p:nvPr/>
            </p:nvSpPr>
            <p:spPr bwMode="auto">
              <a:xfrm flipH="1" flipV="1">
                <a:off x="3699" y="2788"/>
                <a:ext cx="125" cy="138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auto">
              <a:xfrm>
                <a:off x="3668" y="2760"/>
                <a:ext cx="187" cy="194"/>
              </a:xfrm>
              <a:custGeom>
                <a:avLst/>
                <a:gdLst>
                  <a:gd name="T0" fmla="*/ 126 w 187"/>
                  <a:gd name="T1" fmla="*/ 194 h 194"/>
                  <a:gd name="T2" fmla="*/ 0 w 187"/>
                  <a:gd name="T3" fmla="*/ 59 h 194"/>
                  <a:gd name="T4" fmla="*/ 64 w 187"/>
                  <a:gd name="T5" fmla="*/ 0 h 194"/>
                  <a:gd name="T6" fmla="*/ 187 w 187"/>
                  <a:gd name="T7" fmla="*/ 137 h 194"/>
                  <a:gd name="T8" fmla="*/ 126 w 18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94">
                    <a:moveTo>
                      <a:pt x="126" y="194"/>
                    </a:moveTo>
                    <a:lnTo>
                      <a:pt x="0" y="59"/>
                    </a:lnTo>
                    <a:lnTo>
                      <a:pt x="64" y="0"/>
                    </a:lnTo>
                    <a:lnTo>
                      <a:pt x="187" y="137"/>
                    </a:lnTo>
                    <a:lnTo>
                      <a:pt x="126" y="1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6"/>
              <p:cNvSpPr>
                <a:spLocks noEditPoints="1"/>
              </p:cNvSpPr>
              <p:nvPr/>
            </p:nvSpPr>
            <p:spPr bwMode="auto">
              <a:xfrm>
                <a:off x="3200" y="2248"/>
                <a:ext cx="579" cy="600"/>
              </a:xfrm>
              <a:custGeom>
                <a:avLst/>
                <a:gdLst>
                  <a:gd name="T0" fmla="*/ 186 w 244"/>
                  <a:gd name="T1" fmla="*/ 253 h 253"/>
                  <a:gd name="T2" fmla="*/ 186 w 244"/>
                  <a:gd name="T3" fmla="*/ 253 h 253"/>
                  <a:gd name="T4" fmla="*/ 26 w 244"/>
                  <a:gd name="T5" fmla="*/ 135 h 253"/>
                  <a:gd name="T6" fmla="*/ 0 w 244"/>
                  <a:gd name="T7" fmla="*/ 23 h 253"/>
                  <a:gd name="T8" fmla="*/ 0 w 244"/>
                  <a:gd name="T9" fmla="*/ 0 h 253"/>
                  <a:gd name="T10" fmla="*/ 22 w 244"/>
                  <a:gd name="T11" fmla="*/ 4 h 253"/>
                  <a:gd name="T12" fmla="*/ 205 w 244"/>
                  <a:gd name="T13" fmla="*/ 106 h 253"/>
                  <a:gd name="T14" fmla="*/ 228 w 244"/>
                  <a:gd name="T15" fmla="*/ 233 h 253"/>
                  <a:gd name="T16" fmla="*/ 225 w 244"/>
                  <a:gd name="T17" fmla="*/ 245 h 253"/>
                  <a:gd name="T18" fmla="*/ 212 w 244"/>
                  <a:gd name="T19" fmla="*/ 249 h 253"/>
                  <a:gd name="T20" fmla="*/ 186 w 244"/>
                  <a:gd name="T21" fmla="*/ 253 h 253"/>
                  <a:gd name="T22" fmla="*/ 39 w 244"/>
                  <a:gd name="T23" fmla="*/ 46 h 253"/>
                  <a:gd name="T24" fmla="*/ 186 w 244"/>
                  <a:gd name="T25" fmla="*/ 217 h 253"/>
                  <a:gd name="T26" fmla="*/ 186 w 244"/>
                  <a:gd name="T27" fmla="*/ 217 h 253"/>
                  <a:gd name="T28" fmla="*/ 195 w 244"/>
                  <a:gd name="T29" fmla="*/ 214 h 253"/>
                  <a:gd name="T30" fmla="*/ 174 w 244"/>
                  <a:gd name="T31" fmla="*/ 128 h 253"/>
                  <a:gd name="T32" fmla="*/ 39 w 244"/>
                  <a:gd name="T33" fmla="*/ 4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53">
                    <a:moveTo>
                      <a:pt x="186" y="253"/>
                    </a:moveTo>
                    <a:cubicBezTo>
                      <a:pt x="186" y="253"/>
                      <a:pt x="186" y="253"/>
                      <a:pt x="186" y="253"/>
                    </a:cubicBezTo>
                    <a:cubicBezTo>
                      <a:pt x="113" y="253"/>
                      <a:pt x="57" y="211"/>
                      <a:pt x="26" y="135"/>
                    </a:cubicBezTo>
                    <a:cubicBezTo>
                      <a:pt x="3" y="80"/>
                      <a:pt x="1" y="25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10" y="20"/>
                      <a:pt x="172" y="54"/>
                      <a:pt x="205" y="106"/>
                    </a:cubicBezTo>
                    <a:cubicBezTo>
                      <a:pt x="244" y="168"/>
                      <a:pt x="228" y="231"/>
                      <a:pt x="228" y="233"/>
                    </a:cubicBezTo>
                    <a:cubicBezTo>
                      <a:pt x="225" y="245"/>
                      <a:pt x="225" y="245"/>
                      <a:pt x="225" y="245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04" y="250"/>
                      <a:pt x="195" y="253"/>
                      <a:pt x="186" y="253"/>
                    </a:cubicBezTo>
                    <a:close/>
                    <a:moveTo>
                      <a:pt x="39" y="46"/>
                    </a:moveTo>
                    <a:cubicBezTo>
                      <a:pt x="46" y="97"/>
                      <a:pt x="74" y="217"/>
                      <a:pt x="186" y="217"/>
                    </a:cubicBezTo>
                    <a:cubicBezTo>
                      <a:pt x="186" y="217"/>
                      <a:pt x="186" y="217"/>
                      <a:pt x="186" y="217"/>
                    </a:cubicBezTo>
                    <a:cubicBezTo>
                      <a:pt x="189" y="217"/>
                      <a:pt x="192" y="214"/>
                      <a:pt x="195" y="214"/>
                    </a:cubicBezTo>
                    <a:cubicBezTo>
                      <a:pt x="197" y="196"/>
                      <a:pt x="196" y="161"/>
                      <a:pt x="174" y="128"/>
                    </a:cubicBezTo>
                    <a:cubicBezTo>
                      <a:pt x="150" y="89"/>
                      <a:pt x="104" y="62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1280840" y="735481"/>
              <a:ext cx="911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+mj-lt"/>
                </a:rPr>
                <a:t>One Earth</a:t>
              </a:r>
            </a:p>
          </p:txBody>
        </p:sp>
      </p:grpSp>
      <p:cxnSp>
        <p:nvCxnSpPr>
          <p:cNvPr id="58" name="Straight Connector 57"/>
          <p:cNvCxnSpPr/>
          <p:nvPr userDrawn="1"/>
        </p:nvCxnSpPr>
        <p:spPr>
          <a:xfrm flipH="1">
            <a:off x="11724762" y="1465346"/>
            <a:ext cx="34593" cy="388037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01AD28-9692-4CFC-8D6D-AFB7439432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5646A-5DF0-28E2-63C2-F3FCB4C6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Преобразование в </a:t>
            </a:r>
            <a:r>
              <a:rPr lang="en-US" dirty="0" err="1"/>
              <a:t>ArrayType</a:t>
            </a:r>
            <a:r>
              <a:rPr lang="en-US" dirty="0"/>
              <a:t> </a:t>
            </a:r>
            <a:r>
              <a:rPr lang="ru-RU" dirty="0"/>
              <a:t>столбец </a:t>
            </a:r>
            <a:r>
              <a:rPr lang="en-US" dirty="0"/>
              <a:t>Genre</a:t>
            </a:r>
            <a:endParaRPr lang="ru-RU" dirty="0"/>
          </a:p>
        </p:txBody>
      </p:sp>
      <p:pic>
        <p:nvPicPr>
          <p:cNvPr id="5" name="жанр в массив">
            <a:hlinkClick r:id="" action="ppaction://media"/>
            <a:extLst>
              <a:ext uri="{FF2B5EF4-FFF2-40B4-BE49-F238E27FC236}">
                <a16:creationId xmlns:a16="http://schemas.microsoft.com/office/drawing/2014/main" id="{30F230D8-7733-589A-3894-31C772BE47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1825625"/>
            <a:ext cx="1023778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1FD9A2-E094-46FF-1B80-C06B7AD3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1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97C4A-AE25-E85B-734E-5136739E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Наиболее распространенная продолжительность фильма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снимок экрана, Шриф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B9A814A2-87BA-E083-C55E-A929BE6DC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6"/>
          <a:stretch/>
        </p:blipFill>
        <p:spPr>
          <a:xfrm>
            <a:off x="918864" y="2084546"/>
            <a:ext cx="10349674" cy="3903036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119BFD-1BF2-9F21-F498-C6F4F4A4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760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B192BF-C252-30A2-B6CE-09B18BEE2AF1}"/>
              </a:ext>
            </a:extLst>
          </p:cNvPr>
          <p:cNvSpPr/>
          <p:nvPr/>
        </p:nvSpPr>
        <p:spPr>
          <a:xfrm>
            <a:off x="-206416" y="499133"/>
            <a:ext cx="12604831" cy="80228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8A129A-5845-297A-A5BD-E8E9250C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Кассовые</a:t>
            </a:r>
            <a:r>
              <a:rPr lang="en-US" sz="5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фильмы</a:t>
            </a:r>
            <a:r>
              <a:rPr lang="en-US" sz="5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sz="5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году</a:t>
            </a:r>
            <a:r>
              <a:rPr lang="en-US" sz="5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выпуска</a:t>
            </a:r>
            <a:endParaRPr lang="en-US" sz="5200" b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85A9C77-D78E-BC13-0893-88A39C110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4"/>
          <a:stretch/>
        </p:blipFill>
        <p:spPr>
          <a:xfrm>
            <a:off x="1012416" y="1845426"/>
            <a:ext cx="10164114" cy="445030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487DCA-B583-372A-0A45-A1FF6810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30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E55C319-A2B4-5550-EBB7-E511B1311D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4B374-723A-0338-3DBC-66B12726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0879" y="592087"/>
            <a:ext cx="2933121" cy="20450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 err="1">
                <a:solidFill>
                  <a:schemeClr val="accent2"/>
                </a:solidFill>
                <a:effectLst/>
              </a:rPr>
              <a:t>Лучший</a:t>
            </a:r>
            <a:r>
              <a:rPr lang="en-US" sz="2400" b="1" dirty="0">
                <a:solidFill>
                  <a:schemeClr val="accent2"/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/>
              </a:rPr>
              <a:t>месяц</a:t>
            </a:r>
            <a:r>
              <a:rPr lang="en-US" sz="2400" b="1" dirty="0">
                <a:solidFill>
                  <a:schemeClr val="accent2"/>
                </a:solidFill>
                <a:effectLst/>
              </a:rPr>
              <a:t> и </a:t>
            </a:r>
            <a:r>
              <a:rPr lang="en-US" sz="2400" b="1" dirty="0" err="1">
                <a:solidFill>
                  <a:schemeClr val="accent2"/>
                </a:solidFill>
                <a:effectLst/>
              </a:rPr>
              <a:t>день</a:t>
            </a:r>
            <a:r>
              <a:rPr lang="en-US" sz="2400" b="1" dirty="0">
                <a:solidFill>
                  <a:schemeClr val="accent2"/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/>
              </a:rPr>
              <a:t>для</a:t>
            </a:r>
            <a:r>
              <a:rPr lang="en-US" sz="2400" b="1" dirty="0">
                <a:solidFill>
                  <a:schemeClr val="accent2"/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/>
              </a:rPr>
              <a:t>выпуска</a:t>
            </a:r>
            <a:r>
              <a:rPr lang="en-US" sz="2400" b="1" dirty="0">
                <a:solidFill>
                  <a:schemeClr val="accent2"/>
                </a:solidFill>
                <a:effectLst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/>
              </a:rPr>
              <a:t>фильма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32606B-D2E4-E6BB-C5E3-187342D3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EF3CB5-3ADC-06A9-149A-FB3D7AF8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4" y="136863"/>
            <a:ext cx="8384770" cy="28758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FD8B928-3A81-11B8-091E-E59F7165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" y="3097547"/>
            <a:ext cx="10165623" cy="3503322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9AD9BEE0-15FA-6646-FE5A-7000773101BD}"/>
              </a:ext>
            </a:extLst>
          </p:cNvPr>
          <p:cNvSpPr/>
          <p:nvPr/>
        </p:nvSpPr>
        <p:spPr>
          <a:xfrm>
            <a:off x="8534400" y="741680"/>
            <a:ext cx="3149600" cy="1625600"/>
          </a:xfrm>
          <a:prstGeom prst="ellipse">
            <a:avLst/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713B08C-C3BD-C11C-33B1-CB8A6379974F}"/>
              </a:ext>
            </a:extLst>
          </p:cNvPr>
          <p:cNvSpPr/>
          <p:nvPr/>
        </p:nvSpPr>
        <p:spPr>
          <a:xfrm>
            <a:off x="8636156" y="762000"/>
            <a:ext cx="3149600" cy="16256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96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B4FDA5-8485-77B7-D1F7-4BA55C66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D877A-1E19-BBB5-648D-AE8A348C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79C87F-A082-F99E-CADA-F261A662A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7C68AF-51E7-5321-306A-5EDBF528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13</a:t>
            </a:fld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550374-E17B-7F27-D8DD-A9175435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2" y="1004037"/>
            <a:ext cx="8093660" cy="487662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A3EDB6-39A1-331F-EE31-7F2447C27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06"/>
          <a:stretch/>
        </p:blipFill>
        <p:spPr>
          <a:xfrm>
            <a:off x="8473089" y="1246037"/>
            <a:ext cx="3470352" cy="46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F08C3-DC33-EACC-C751-7BEBCA82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23" name="Graphic 7" descr="Рукопожатие">
            <a:extLst>
              <a:ext uri="{FF2B5EF4-FFF2-40B4-BE49-F238E27FC236}">
                <a16:creationId xmlns:a16="http://schemas.microsoft.com/office/drawing/2014/main" id="{707AA6E7-1625-D6D9-AF6C-A91C756D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EC845F-0FEB-E210-6CC6-931C0C7B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30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53AA4F-C9F3-A794-D4EC-CDA50EF393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54837-00E4-0650-B622-8CBA2764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Актуализация названий кинокомпаний</a:t>
            </a:r>
          </a:p>
        </p:txBody>
      </p:sp>
      <p:pic>
        <p:nvPicPr>
          <p:cNvPr id="5" name="кинокомпании">
            <a:hlinkClick r:id="" action="ppaction://media"/>
            <a:extLst>
              <a:ext uri="{FF2B5EF4-FFF2-40B4-BE49-F238E27FC236}">
                <a16:creationId xmlns:a16="http://schemas.microsoft.com/office/drawing/2014/main" id="{91B889E3-C2CA-4D6E-CC83-12765F9C98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1825625"/>
            <a:ext cx="1023778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49E1F1-3ED9-7693-C169-4C19A7A3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39F9BC-3030-97CA-09A9-F438743FCF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405B9-87A1-45E5-1354-8C361C5A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Сокращение номиналов бюджета и сборов в миллионах </a:t>
            </a:r>
            <a:r>
              <a:rPr lang="en-US" dirty="0"/>
              <a:t>$</a:t>
            </a:r>
            <a:endParaRPr lang="ru-RU" dirty="0"/>
          </a:p>
        </p:txBody>
      </p:sp>
      <p:pic>
        <p:nvPicPr>
          <p:cNvPr id="6" name="сокращение номинала">
            <a:hlinkClick r:id="" action="ppaction://media"/>
            <a:extLst>
              <a:ext uri="{FF2B5EF4-FFF2-40B4-BE49-F238E27FC236}">
                <a16:creationId xmlns:a16="http://schemas.microsoft.com/office/drawing/2014/main" id="{BAEFC729-72AB-CEA0-E2CD-4E9AFC0A12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1825625"/>
            <a:ext cx="1023778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F9A4F1-DEFC-C25A-3046-06289EB1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A0239251-A7DB-1860-42BB-BB9DD26A7D1E}"/>
              </a:ext>
            </a:extLst>
          </p:cNvPr>
          <p:cNvSpPr/>
          <p:nvPr/>
        </p:nvSpPr>
        <p:spPr>
          <a:xfrm>
            <a:off x="0" y="-52749"/>
            <a:ext cx="12190769" cy="689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24D8E-DA32-9F27-E998-BAF2FAB6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Теперь схема данных файла имеет следующий вид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5B09C-F7E9-D8DD-C1CF-99B2F15A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713" y="1676950"/>
            <a:ext cx="596703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 – integer - </a:t>
            </a:r>
            <a:r>
              <a:rPr lang="en-US" sz="1400" kern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1400" kern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фильма</a:t>
            </a:r>
            <a:endParaRPr lang="en-US" sz="1400" kern="0" dirty="0">
              <a:solidFill>
                <a:srgbClr val="1D2125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 – String - 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название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Movie_info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String - 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описание фильма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 – integer - 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год выпуска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Distributor – String - 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киностудия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Budget_in_mill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integer - </a:t>
            </a:r>
            <a:r>
              <a:rPr lang="ru-RU" sz="1400" kern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бюджет фильма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Dom_Opening_in_mill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double – 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сборы в первом прокате в млн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$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Dom_Sales_in_mill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double - </a:t>
            </a:r>
            <a:r>
              <a:rPr lang="ru-RU" sz="1400" kern="0" dirty="0">
                <a:solidFill>
                  <a:srgbClr val="1D2125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продажи на внутреннем рынке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млн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$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mill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Международные продажи фильма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млн $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mill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400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Мировые продажи фильма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млн $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Release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дата релиза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- жанр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продолжительность по времени в минутах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ru-RU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</a:t>
            </a:r>
            <a:r>
              <a:rPr lang="ru-RU" sz="1400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категории в соответствии с рейтинговой системой MPAA</a:t>
            </a:r>
            <a:endParaRPr lang="ru-RU" sz="1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6D5A39-0209-6939-92C6-53922E2C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F8E6D9-F53F-998F-40DF-73430B73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09" y="1676950"/>
            <a:ext cx="4781029" cy="40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2D4379F2-89E2-1D7A-A6C0-1878824A4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7522F-D36A-0687-1B51-8DBE7963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23" y="2014843"/>
            <a:ext cx="10049428" cy="779463"/>
          </a:xfrm>
        </p:spPr>
        <p:txBody>
          <a:bodyPr/>
          <a:lstStyle/>
          <a:p>
            <a:r>
              <a:rPr lang="ru-RU" sz="4400" dirty="0">
                <a:solidFill>
                  <a:schemeClr val="bg1"/>
                </a:solidFill>
              </a:rPr>
              <a:t>Анализ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A84D9-EAA4-9A95-7516-B6CD6ADD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381" y="2633480"/>
            <a:ext cx="6784186" cy="2175669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 для анализа данных- </a:t>
            </a:r>
            <a:r>
              <a:rPr lang="en-US" sz="2400" dirty="0">
                <a:solidFill>
                  <a:schemeClr val="bg1"/>
                </a:solidFill>
              </a:rPr>
              <a:t>Power BI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B879F6-C882-EF01-C259-6D4DAFAA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FD175-AA02-4F4B-BECD-AA50EDBC7B80}" type="slidenum">
              <a:rPr lang="en-US" sz="1800" smtClean="0">
                <a:solidFill>
                  <a:schemeClr val="bg1"/>
                </a:solidFill>
              </a:rPr>
              <a:t>5</a:t>
            </a:fld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2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B8CA0-6BEE-8A95-9C23-66A286D61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2004996"/>
            <a:ext cx="3819645" cy="2848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Количество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сборов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в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первом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прокате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внутреннем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международном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мировом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рынке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BB93D7F-AFA6-EEBF-1DEB-5AC59FB0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3"/>
          <a:stretch/>
        </p:blipFill>
        <p:spPr bwMode="auto">
          <a:xfrm>
            <a:off x="4166886" y="769899"/>
            <a:ext cx="7583555" cy="531820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4C80F9-4B56-C513-5E1C-7736B3B9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383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38E55-82F9-E5D6-DB21-20167F0B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 err="1">
                <a:solidFill>
                  <a:schemeClr val="accent6">
                    <a:lumMod val="75000"/>
                  </a:schemeClr>
                </a:solidFill>
              </a:rPr>
              <a:t>Самый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000" dirty="0" err="1">
                <a:solidFill>
                  <a:schemeClr val="accent6">
                    <a:lumMod val="75000"/>
                  </a:schemeClr>
                </a:solidFill>
              </a:rPr>
              <a:t>прибыльный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000" dirty="0" err="1">
                <a:solidFill>
                  <a:schemeClr val="accent6">
                    <a:lumMod val="75000"/>
                  </a:schemeClr>
                </a:solidFill>
              </a:rPr>
              <a:t>жанр</a:t>
            </a:r>
            <a:endParaRPr lang="en-US" sz="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122B065-F6D7-8C62-FA37-2272E71D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088" y="2283014"/>
            <a:ext cx="4196330" cy="3115326"/>
          </a:xfrm>
          <a:prstGeom prst="rect">
            <a:avLst/>
          </a:prstGeom>
          <a:noFill/>
        </p:spPr>
      </p:pic>
      <p:pic>
        <p:nvPicPr>
          <p:cNvPr id="5" name="Рисунок 4" descr="Изображение выглядит как текст, линия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3E8C2FED-F9C1-3E8D-3718-DF9DA5893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8"/>
          <a:stretch/>
        </p:blipFill>
        <p:spPr>
          <a:xfrm>
            <a:off x="4745620" y="2170600"/>
            <a:ext cx="7123292" cy="382589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92A438-CAC4-1EBD-4FE9-C0726C7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29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60C20C-BA33-6B1D-A76B-10860FB5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5336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9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Окупаемость</a:t>
            </a:r>
            <a:r>
              <a:rPr lang="en-US" sz="29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бюджета</a:t>
            </a:r>
            <a:r>
              <a:rPr lang="en-US" sz="29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по</a:t>
            </a:r>
            <a:r>
              <a:rPr lang="en-US" sz="29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9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кинокомпаниям</a:t>
            </a:r>
            <a:br>
              <a:rPr lang="en-US" sz="29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06E2528-6099-62CF-F459-6234FDCD6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6"/>
          <a:stretch/>
        </p:blipFill>
        <p:spPr>
          <a:xfrm>
            <a:off x="1726889" y="416230"/>
            <a:ext cx="8701901" cy="545280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339D12-BCD3-7FA4-4D80-DF719237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685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1FFB52B9-7919-076F-E689-B3AC8E4A8F7E}"/>
              </a:ext>
            </a:extLst>
          </p:cNvPr>
          <p:cNvSpPr/>
          <p:nvPr/>
        </p:nvSpPr>
        <p:spPr>
          <a:xfrm>
            <a:off x="-497713" y="-17584"/>
            <a:ext cx="12836325" cy="687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00D93-5460-0C66-1A42-8D93F70C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Категория</a:t>
            </a:r>
            <a:r>
              <a:rPr lang="en-US" sz="2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МРАА с </a:t>
            </a:r>
            <a:r>
              <a:rPr lang="en-US" sz="28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наибольшими</a:t>
            </a:r>
            <a:r>
              <a:rPr lang="en-US" sz="2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мировыми</a:t>
            </a:r>
            <a:r>
              <a:rPr lang="en-US" sz="2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продажами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CB70E9-671D-14AB-25D5-BE9163168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4"/>
          <a:stretch/>
        </p:blipFill>
        <p:spPr>
          <a:xfrm>
            <a:off x="4825337" y="1000016"/>
            <a:ext cx="6649241" cy="485796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8B238D-922D-8BCF-5D4A-157A96AD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DCFD175-AA02-4F4B-BECD-AA50EDBC7B80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5596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6">
      <a:majorFont>
        <a:latin typeface="Domine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2940</TotalTime>
  <Words>237</Words>
  <Application>Microsoft Office PowerPoint</Application>
  <PresentationFormat>Широкоэкранный</PresentationFormat>
  <Paragraphs>42</Paragraphs>
  <Slides>14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Aptos</vt:lpstr>
      <vt:lpstr>Arial</vt:lpstr>
      <vt:lpstr>Avenir Next LT Pro</vt:lpstr>
      <vt:lpstr>Calibri</vt:lpstr>
      <vt:lpstr>Domine</vt:lpstr>
      <vt:lpstr>Gadugi</vt:lpstr>
      <vt:lpstr>Times New Roman</vt:lpstr>
      <vt:lpstr>Office Theme</vt:lpstr>
      <vt:lpstr>Преобразование в ArrayType столбец Genre</vt:lpstr>
      <vt:lpstr>Актуализация названий кинокомпаний</vt:lpstr>
      <vt:lpstr>Сокращение номиналов бюджета и сборов в миллионах $</vt:lpstr>
      <vt:lpstr>Теперь схема данных файла имеет следующий вид</vt:lpstr>
      <vt:lpstr>Анализ данных</vt:lpstr>
      <vt:lpstr>Количество сборов в первом прокате, на внутреннем, международном и мировом рынке </vt:lpstr>
      <vt:lpstr>Самый прибыльный жанр</vt:lpstr>
      <vt:lpstr>Окупаемость бюджета по кинокомпаниям </vt:lpstr>
      <vt:lpstr>Категория МРАА с наибольшими мировыми продажами </vt:lpstr>
      <vt:lpstr>Наиболее распространенная продолжительность фильма</vt:lpstr>
      <vt:lpstr>Кассовые фильмы по году выпуска</vt:lpstr>
      <vt:lpstr>Лучший месяц и день для выпуска фильма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</dc:title>
  <dc:creator>Admin</dc:creator>
  <cp:lastModifiedBy>Елизавета Гончарова</cp:lastModifiedBy>
  <cp:revision>263</cp:revision>
  <dcterms:created xsi:type="dcterms:W3CDTF">2018-01-15T04:16:08Z</dcterms:created>
  <dcterms:modified xsi:type="dcterms:W3CDTF">2024-06-27T10:15:34Z</dcterms:modified>
</cp:coreProperties>
</file>